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68" r:id="rId3"/>
    <p:sldId id="263" r:id="rId4"/>
    <p:sldId id="265" r:id="rId5"/>
    <p:sldId id="259" r:id="rId6"/>
    <p:sldId id="260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91" r:id="rId27"/>
    <p:sldId id="289" r:id="rId28"/>
    <p:sldId id="290" r:id="rId29"/>
    <p:sldId id="292" r:id="rId30"/>
    <p:sldId id="293" r:id="rId31"/>
    <p:sldId id="266" r:id="rId32"/>
    <p:sldId id="267" r:id="rId33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138F972D-3A02-497A-9D08-DF27CF173CB4}" styleName="Generic Style 1- Body/Background Dark Color 1">
    <a:tblBg>
      <a:fillRef idx="2">
        <a:schemeClr val="dk1"/>
      </a:fillRef>
      <a:effectRef idx="2">
        <a:schemeClr val="dk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Ref idx="1">
              <a:schemeClr val="l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lt1"/>
            </a:lnRef>
          </a:top>
          <a:bottom>
            <a:lnRef idx="1">
              <a:schemeClr val="lt1"/>
            </a:lnRef>
          </a:bottom>
        </a:tcBdr>
        <a:fill>
          <a:solidFill>
            <a:schemeClr val="dk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lt1"/>
            </a:lnRef>
          </a:left>
          <a:right>
            <a:lnRef idx="2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2">
              <a:schemeClr val="l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  <a:top>
            <a:lnRef idx="1">
              <a:schemeClr val="dk1"/>
            </a:lnRef>
          </a:top>
          <a:bottom>
            <a:lnRef idx="3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gradFill rotWithShape="1">
            <a:gsLst>
              <a:gs pos="0">
                <a:schemeClr val="dk1">
                  <a:shade val="61000"/>
                  <a:satMod val="130000"/>
                </a:schemeClr>
              </a:gs>
              <a:gs pos="50000">
                <a:schemeClr val="dk1">
                  <a:shade val="93000"/>
                  <a:satMod val="130000"/>
                </a:schemeClr>
              </a:gs>
              <a:gs pos="100000">
                <a:schemeClr val="dk1">
                  <a:shade val="99000"/>
                  <a:satMod val="135000"/>
                </a:schemeClr>
              </a:gs>
            </a:gsLst>
            <a:lin ang="16200000" scaled="0"/>
          </a:gradFill>
        </a:fill>
      </a:tcStyle>
    </a:firstRow>
  </a:tblStyle>
  <a:tblStyle styleId="{76450435-6131-4BA9-BD02-603D08AFE7CB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accent3"/>
              </a:solidFill>
            </a:ln>
          </a:top>
          <a:bottom>
            <a:ln w="2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accent3"/>
              </a:solidFill>
            </a:ln>
          </a:top>
          <a:bottom>
            <a:ln w="10000" cmpd="sng">
              <a:solidFill>
                <a:schemeClr val="accent3"/>
              </a:solidFill>
            </a:ln>
          </a:bottom>
        </a:tcBdr>
        <a:fill>
          <a:solidFill>
            <a:schemeClr val="accent3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8D88D6A-5F01-457D-8EC9-7B5F63248C40}" styleName="Normal Style 1 - Body/Background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2320776-619C-4BAB-845C-80F7B59164DB}" styleName="Generic Style 2- Body/Background Dark Color 1">
    <a:tblBg>
      <a:fillRef idx="3">
        <a:schemeClr val="lt1"/>
      </a:fillRef>
      <a:effectRef idx="3">
        <a:schemeClr val="l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lt1">
                <a:tint val="50000"/>
              </a:schemeClr>
            </a:lnRef>
          </a:left>
          <a:right>
            <a:lnRef idx="1">
              <a:schemeClr val="lt1">
                <a:tint val="50000"/>
              </a:schemeClr>
            </a:lnRef>
          </a:right>
          <a:top>
            <a:lnRef idx="1">
              <a:schemeClr val="lt1">
                <a:tint val="50000"/>
              </a:schemeClr>
            </a:lnRef>
          </a:top>
          <a:bottom>
            <a:lnRef idx="1">
              <a:schemeClr val="lt1">
                <a:tint val="50000"/>
              </a:schemeClr>
            </a:lnRef>
          </a:bottom>
          <a:insideH>
            <a:lnRef idx="0">
              <a:schemeClr val="dk1"/>
            </a:lnRef>
          </a:insideH>
          <a:insideV>
            <a:lnRef idx="0">
              <a:schemeClr val="dk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>
        <a:fontRef idx="minor">
          <a:schemeClr val="dk1"/>
        </a:fontRef>
      </a:tcTxStyle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0">
              <a:schemeClr val="lt1"/>
            </a:lnRef>
          </a:top>
        </a:tcBdr>
        <a:fill>
          <a:solidFill>
            <a:schemeClr val="lt1">
              <a:shade val="60000"/>
            </a:schemeClr>
          </a:solidFill>
        </a:fill>
      </a:tcStyle>
    </a:lastRow>
    <a:seCell>
      <a:tcTxStyle/>
      <a:tcStyle>
        <a:tcBdr>
          <a:left>
            <a:lnRef idx="2">
              <a:schemeClr val="lt1"/>
            </a:lnRef>
          </a:left>
          <a:top>
            <a:ln>
              <a:noFill/>
            </a:ln>
          </a:top>
        </a:tcBdr>
      </a:tcStyle>
    </a:seCell>
    <a:swCell>
      <a:tcTxStyle/>
      <a:tcStyle>
        <a:tcBdr>
          <a:right>
            <a:lnRef idx="2">
              <a:schemeClr val="lt1"/>
            </a:lnRef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0">
              <a:schemeClr val="lt1"/>
            </a:lnRef>
          </a:bottom>
        </a:tcBdr>
        <a:fill>
          <a:noFill/>
        </a:fill>
      </a:tcStyle>
    </a:firstRow>
    <a:neCell>
      <a:tcTxStyle/>
      <a:tcStyle>
        <a:tcBdr>
          <a:bottom>
            <a:ln>
              <a:noFill/>
            </a:ln>
          </a:bottom>
        </a:tcBdr>
      </a:tcStyle>
    </a:neCell>
  </a:tblStyle>
  <a:tblStyle styleId="{E1AC179A-AAE8-4965-B83C-04088BF44C00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accent2"/>
              </a:solidFill>
            </a:ln>
          </a:top>
          <a:bottom>
            <a:ln w="2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accent2"/>
              </a:solidFill>
            </a:ln>
          </a:top>
          <a:bottom>
            <a:ln w="10000" cmpd="sng">
              <a:solidFill>
                <a:schemeClr val="accent2"/>
              </a:solidFill>
            </a:ln>
          </a:bottom>
        </a:tcBdr>
        <a:fill>
          <a:solidFill>
            <a:schemeClr val="accent2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-1092" y="-90"/>
      </p:cViewPr>
      <p:guideLst>
        <p:guide orient="horz" pos="215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slide" Target="slides/slide25.xml"  /><Relationship Id="rId27" Type="http://schemas.openxmlformats.org/officeDocument/2006/relationships/slide" Target="slides/slide26.xml"  /><Relationship Id="rId28" Type="http://schemas.openxmlformats.org/officeDocument/2006/relationships/slide" Target="slides/slide27.xml"  /><Relationship Id="rId29" Type="http://schemas.openxmlformats.org/officeDocument/2006/relationships/slide" Target="slides/slide28.xml"  /><Relationship Id="rId3" Type="http://schemas.openxmlformats.org/officeDocument/2006/relationships/slide" Target="slides/slide2.xml"  /><Relationship Id="rId30" Type="http://schemas.openxmlformats.org/officeDocument/2006/relationships/slide" Target="slides/slide29.xml"  /><Relationship Id="rId31" Type="http://schemas.openxmlformats.org/officeDocument/2006/relationships/slide" Target="slides/slide30.xml"  /><Relationship Id="rId32" Type="http://schemas.openxmlformats.org/officeDocument/2006/relationships/slide" Target="slides/slide31.xml"  /><Relationship Id="rId33" Type="http://schemas.openxmlformats.org/officeDocument/2006/relationships/slide" Target="slides/slide32.xml"  /><Relationship Id="rId34" Type="http://schemas.openxmlformats.org/officeDocument/2006/relationships/presProps" Target="presProps.xml"  /><Relationship Id="rId35" Type="http://schemas.openxmlformats.org/officeDocument/2006/relationships/viewProps" Target="viewProps.xml"  /><Relationship Id="rId36" Type="http://schemas.openxmlformats.org/officeDocument/2006/relationships/theme" Target="theme/theme1.xml"  /><Relationship Id="rId37" Type="http://schemas.openxmlformats.org/officeDocument/2006/relationships/tableStyles" Target="tableStyles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6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8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9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0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2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3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4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5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6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7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8.png"  /><Relationship Id="rId3" Type="http://schemas.openxmlformats.org/officeDocument/2006/relationships/image" Target="../media/image29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Relationship Id="rId4" Type="http://schemas.openxmlformats.org/officeDocument/2006/relationships/image" Target="../media/image9.png"  /><Relationship Id="rId5" Type="http://schemas.openxmlformats.org/officeDocument/2006/relationships/image" Target="../media/image9.png"  /><Relationship Id="rId6" Type="http://schemas.openxmlformats.org/officeDocument/2006/relationships/image" Target="../media/image9.png"  /><Relationship Id="rId7" Type="http://schemas.openxmlformats.org/officeDocument/2006/relationships/image" Target="../media/image10.png"  /><Relationship Id="rId8" Type="http://schemas.openxmlformats.org/officeDocument/2006/relationships/image" Target="../media/image9.png"  /><Relationship Id="rId9" Type="http://schemas.openxmlformats.org/officeDocument/2006/relationships/image" Target="../media/image9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070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4084300" y="0"/>
            <a:ext cx="5384800" cy="538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95900" y="3162300"/>
            <a:ext cx="5511800" cy="6172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033000" y="6248400"/>
            <a:ext cx="3543300" cy="3975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447800" y="2425700"/>
            <a:ext cx="11417300" cy="2946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9600"/>
              </a:lnSpc>
              <a:defRPr/>
            </a:pP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홍대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카페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 </a:t>
            </a:r>
            <a:endParaRPr lang="en-US" sz="89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  <a:p>
            <a:pPr lvl="0" algn="l">
              <a:lnSpc>
                <a:spcPct val="99600"/>
              </a:lnSpc>
              <a:defRPr/>
            </a:pP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맞춤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추천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서비스</a:t>
            </a:r>
            <a:endParaRPr lang="ko-KR" sz="89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585700" y="6400800"/>
            <a:ext cx="5410200" cy="3822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조장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부조장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이윤형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조원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백찬혁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이주연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이경희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김은규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</p:txBody>
      </p:sp>
    </p:spTree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636454"/>
            <a:ext cx="17282160" cy="6370129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이경희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Selenium, BeautifulSoup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함께 활용하여 HTML 파싱 및 데이터 추출</a:t>
            </a:r>
            <a:endParaRPr lang="en-US" altLang="ko-KR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NLTK(Natural Language Toolkit)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사용자 리뷰 및 텍스트 데이터를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처리하고,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자연어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			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분석(NLP)을 통해 키워드 추출, 감성 분석 등 수행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Folium, Haversine, Geopy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지도 시각화 및 거리 계산, 지오코딩을 통해 사용자 위치와 카페 		간의 거리 기반 추천 시스템 구현</a:t>
            </a:r>
            <a:endParaRPr lang="en-US" altLang="ko-KR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-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ElasticSearch, Kibana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검색 엔진 구축 및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빠른 데이터 추출을 위한 쿼리 작성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Database 관리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MySQL,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데이터 관리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41097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DATA SCIENCE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789420139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695700"/>
            <a:ext cx="1480628" cy="957832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목적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5575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6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화면 정의서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00112" y="4914900"/>
            <a:ext cx="16922116" cy="3838575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기능 명세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각 화면에서 제공해야 하는 기능 및 동작 정의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디자인 가이드라인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사용자 인터페이스(UI)의 레이아웃, 구성 요소, 스타일 등에 대한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세부 사항 정의</a:t>
            </a:r>
            <a:endParaRPr lang="en-US" alt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보다 명확한 커뮤니케이션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개발자와 기획자 간의 명확한 소통을 위한 기준 설정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768380150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206386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717726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8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859209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09757"/>
      </p:ext>
    </p:extLst>
  </p:cSld>
  <p:clrMapOvr>
    <a:masterClrMapping/>
  </p:clrMapOvr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656370"/>
      </p:ext>
    </p:extLst>
  </p:cSld>
  <p:clrMapOvr>
    <a:masterClrMapping/>
  </p:clrMapOvr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02855"/>
      </p:ext>
    </p:extLst>
  </p:cSld>
  <p:clrMapOvr>
    <a:masterClrMapping/>
  </p:clrMapOvr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39833"/>
      </p:ext>
    </p:extLst>
  </p:cSld>
  <p:clrMapOvr>
    <a:masterClrMapping/>
  </p:clrMapOvr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995944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185667"/>
            <a:ext cx="1480628" cy="957832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목적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5575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1.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개요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14400" y="5343525"/>
            <a:ext cx="14668500" cy="3362325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취향을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분석하여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최적의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추천하는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웹서비스를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개발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이용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데이터를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바탕으로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맞춤형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제공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홍대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지역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카페와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간의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연결을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강화하여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방문율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증대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개별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취향에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맞춘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추천하는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빅데이터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기반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웹서비스를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제안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소비자들의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편의성을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높이고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고객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유입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증대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4018936499"/>
      </p:ext>
    </p:extLst>
  </p:cSld>
  <p:clrMapOvr>
    <a:masterClrMapping/>
  </p:clrMapOvr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550494"/>
      </p:ext>
    </p:extLst>
  </p:cSld>
  <p:clrMapOvr>
    <a:masterClrMapping/>
  </p:clrMapOvr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36565"/>
      </p:ext>
    </p:extLst>
  </p:cSld>
  <p:clrMapOvr>
    <a:masterClrMapping/>
  </p:clrMapOvr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16019"/>
      </p:ext>
    </p:extLst>
  </p:cSld>
  <p:clrMapOvr>
    <a:masterClrMapping/>
  </p:clrMapOvr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57920"/>
      </p:ext>
    </p:extLst>
  </p:cSld>
  <p:clrMapOvr>
    <a:masterClrMapping/>
  </p:clrMapOvr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204218"/>
      </p:ext>
    </p:extLst>
  </p:cSld>
  <p:clrMapOvr>
    <a:masterClrMapping/>
  </p:clrMapOvr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704162"/>
      </p:ext>
    </p:extLst>
  </p:cSld>
  <p:clrMapOvr>
    <a:masterClrMapping/>
  </p:clrMapOvr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목적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프로젝트의 신속하고 효율적인 배포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4777740"/>
            <a:ext cx="1620202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의 다양한 서비스와 인프라를 활용해 애플리케이션을 손쉽게 배포하고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56641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강력하고 편리한 보안 관리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8" y="6646545"/>
            <a:ext cx="15841980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VPC, 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보안 그룹 등의 보안 관리 도구로 보안을 손쉽게 구성 가능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5" name="TextBox 4"/>
          <p:cNvSpPr txBox="1"/>
          <p:nvPr/>
        </p:nvSpPr>
        <p:spPr>
          <a:xfrm>
            <a:off x="540067" y="7423785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동일한 데이터로 개발 및 테스트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6" name="TextBox 6"/>
          <p:cNvSpPr txBox="1"/>
          <p:nvPr/>
        </p:nvSpPr>
        <p:spPr>
          <a:xfrm>
            <a:off x="1260157" y="8503920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RDS, OpenSearch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등을 사용하여 모든 팀원이 동일한 데이터로 개발 및 테스트 가능 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2525198273"/>
      </p:ext>
    </p:extLst>
  </p:cSld>
  <p:clrMapOvr>
    <a:masterClrMapping/>
  </p:clrMapOvr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활용 계획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96049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EC2: (Elastic Compute Cloud)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504063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Python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애플리케이션을 배포하고 실행하는 서버 인스턴스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76072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RDS: (Relational Database Service) - MySQL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7" y="6840855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MySQL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데이터베이스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3" name="TextBox 4"/>
          <p:cNvSpPr txBox="1"/>
          <p:nvPr/>
        </p:nvSpPr>
        <p:spPr>
          <a:xfrm>
            <a:off x="540067" y="7560945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OpenSearch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4" name="TextBox 6"/>
          <p:cNvSpPr txBox="1"/>
          <p:nvPr/>
        </p:nvSpPr>
        <p:spPr>
          <a:xfrm>
            <a:off x="1260157" y="864108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배포 및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3160167740"/>
      </p:ext>
    </p:extLst>
  </p:cSld>
  <p:clrMapOvr>
    <a:masterClrMapping/>
  </p:clrMapOvr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활용 계획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96049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4.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S3 (Simple Storage Service)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504063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파일 저장소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76072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5.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VPC (Virtual Private Cloud)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7" y="6840855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네트워크 보안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주소 호스팅 등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4184540472"/>
      </p:ext>
    </p:extLst>
  </p:cSld>
  <p:clrMapOvr>
    <a:masterClrMapping/>
  </p:clrMapOvr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특이사항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우선 적용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6"/>
          <p:cNvSpPr txBox="1"/>
          <p:nvPr/>
        </p:nvSpPr>
        <p:spPr>
          <a:xfrm>
            <a:off x="1260157" y="4777740"/>
            <a:ext cx="1620202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상대적으로 설정이 간단하고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동일한 데이터를 제공해주는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를 우선 적용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다른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서비스에 대한 지식이 부족하여 배포하는데 어려움 존재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4"/>
          <p:cNvSpPr txBox="1"/>
          <p:nvPr/>
        </p:nvSpPr>
        <p:spPr>
          <a:xfrm>
            <a:off x="540067" y="628650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비용 및 시간 리스크 관리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6"/>
          <p:cNvSpPr txBox="1"/>
          <p:nvPr/>
        </p:nvSpPr>
        <p:spPr>
          <a:xfrm>
            <a:off x="1260157" y="7366635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다른 AWS 서비스들을 초기에 도입할 경우 발생할 수 있는 비용과 시간에 대한 리스크를 최소화하기 위해 프리티어로 가능한 RDS만 우선 적용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229454280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8999" y="3471292"/>
            <a:ext cx="14732000" cy="25866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사용자 맞춤 추천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사용자의 선호도를 바탕으로 한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선호유형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프랜차이즈 여부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분위기 등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4775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2.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주요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기능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4"/>
          <p:cNvSpPr txBox="1"/>
          <p:nvPr/>
        </p:nvSpPr>
        <p:spPr>
          <a:xfrm>
            <a:off x="900621" y="6555296"/>
            <a:ext cx="8776779" cy="25866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다른 방식의 추천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리뷰 수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좋아요 등을 활용한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성별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연령대 별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796552041"/>
      </p:ext>
    </p:extLst>
  </p:cSld>
  <p:clrMapOvr>
    <a:masterClrMapping/>
  </p:clrMapOvr>
</p:sld>
</file>

<file path=ppt/slides/slide3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특이사항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복합적인 시스템 적용에 따른 난이도 증가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6"/>
          <p:cNvSpPr txBox="1"/>
          <p:nvPr/>
        </p:nvSpPr>
        <p:spPr>
          <a:xfrm>
            <a:off x="1260157" y="4777740"/>
            <a:ext cx="16202025" cy="216027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DB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연결 외에도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ElasticSearch, Python, Logstash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등 다양한 기술이 복합적으로 사용됨에 따라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적용에 더 높은 난이도와 비용이 발생할 가능성 존재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4"/>
          <p:cNvSpPr txBox="1"/>
          <p:nvPr/>
        </p:nvSpPr>
        <p:spPr>
          <a:xfrm>
            <a:off x="540067" y="704850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4. 단계적 접근 전략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6"/>
          <p:cNvSpPr txBox="1"/>
          <p:nvPr/>
        </p:nvSpPr>
        <p:spPr>
          <a:xfrm>
            <a:off x="1260157" y="8128635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초기 개발 단계에서는 RDS만 적용하고, 개발이 일정 수준 완료된 후 추가적인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서비스를 도입하여 배포를 시도할 예정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3496156923"/>
      </p:ext>
    </p:extLst>
  </p:cSld>
  <p:clrMapOvr>
    <a:masterClrMapping/>
  </p:clrMapOvr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00100" y="1168400"/>
            <a:ext cx="5372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8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일정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/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범위관리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609600" y="3543300"/>
          <a:ext cx="17145000" cy="6400801"/>
        </p:xfrm>
        <a:graphic>
          <a:graphicData uri="http://schemas.openxmlformats.org/drawingml/2006/table">
            <a:tbl>
              <a:tblPr firstRow="1" bandRow="1">
                <a:tableStyleId>{E1AC179A-AAE8-4965-B83C-04088BF44C00}</a:tableStyleId>
              </a:tblPr>
              <a:tblGrid>
                <a:gridCol w="4288380"/>
                <a:gridCol w="12856620"/>
              </a:tblGrid>
              <a:tr h="698269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6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Date</a:t>
                      </a:r>
                      <a:endParaRPr lang="en-US" altLang="ko-KR" sz="36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6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Task</a:t>
                      </a:r>
                      <a:endParaRPr lang="en-US" altLang="ko-KR" sz="36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98269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3000" b="0" i="0" u="none" strike="noStrike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8/20 ~ 8/21</a:t>
                      </a:r>
                      <a:endParaRPr lang="en-US" altLang="ko-KR" sz="3000" b="0" i="0" u="none" strike="noStrike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주제 선정, 제안서 작성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8/26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기능 설계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(Workflow,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기능분해도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,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CRUD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매트릭스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,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메뉴 구성도 등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)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8/23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8/27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시스템 설계 및 테스트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8/23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8/27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UI / UX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기획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8/28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8/29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Database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설계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8/28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8/30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데이터 수집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/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정의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/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가공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개발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통합 및 테스트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9/20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보고서 작성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823014"/>
      </p:ext>
    </p:extLst>
  </p:cSld>
  <p:clrMapOvr>
    <a:masterClrMapping/>
  </p:clrMapOvr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2501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12700"/>
            <a:ext cx="2463800" cy="2463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00100" y="749300"/>
            <a:ext cx="5448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9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일정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274356" y="3238500"/>
          <a:ext cx="17785028" cy="6275828"/>
        </p:xfrm>
        <a:graphic>
          <a:graphicData uri="http://schemas.openxmlformats.org/drawingml/2006/table">
            <a:tbl>
              <a:tblPr firstRow="1" bandRow="1"/>
              <a:tblGrid>
                <a:gridCol w="3383280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</a:tblGrid>
              <a:tr h="367665">
                <a:tc rowSpan="2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3600">
                          <a:latin typeface="전기안전체 Regular TTF"/>
                          <a:ea typeface="전기안전체 Regular TTF"/>
                        </a:rPr>
                        <a:t>작업</a:t>
                      </a:r>
                      <a:endParaRPr lang="ko-KR" altLang="en-US" sz="3600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 gridSpan="10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8</a:t>
                      </a: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월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gridSpan="13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9</a:t>
                      </a: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월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</a:tr>
              <a:tr h="367665">
                <a:tc v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21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26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27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28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30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4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5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6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11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24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주제 선정, 제안서 작성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기능 설계 (Workflow, 기능분해도, CRUD 매트릭스, 메뉴 구성도 등)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시스템 설계 및 테스트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UI / UX 기획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Database 설계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데이터 수집 / 정의 / 가공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개발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통합 및 테스트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보고서 작성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5163502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069271"/>
            <a:ext cx="13320204" cy="54917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다양한 방식의 검색기능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특정 위치 기반의 검색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키워드 기반의 검색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검색된 결과에 필터를 적용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필터 예시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	연령대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편의시설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와이파이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주차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흡연실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휠체어 접근성 등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altLang="ko-KR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	테마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보드게임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한옥 등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altLang="ko-KR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4775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2.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주요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기능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46039979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 rot="5400000">
            <a:off x="-334734" y="7383332"/>
            <a:ext cx="5330466" cy="1260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2349501" y="7404100"/>
            <a:ext cx="53721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 rot="5400000">
            <a:off x="4635500" y="7404100"/>
            <a:ext cx="53721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 rot="5400000">
            <a:off x="7518400" y="7404100"/>
            <a:ext cx="5372100" cy="127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 rot="5400000">
            <a:off x="9436100" y="7404100"/>
            <a:ext cx="53721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 rot="5400000">
            <a:off x="12448097" y="7404101"/>
            <a:ext cx="53721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914400" y="1168400"/>
            <a:ext cx="45720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3.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개발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스택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54520" y="3735896"/>
            <a:ext cx="1626679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Front-End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35471" y="6574346"/>
            <a:ext cx="1605533" cy="13483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-HTML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-CSS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-JAVASCRIPT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895600" y="3745421"/>
            <a:ext cx="15293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Back-End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334000" y="3745421"/>
            <a:ext cx="14912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Database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620000" y="3745421"/>
            <a:ext cx="219608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Infrastructure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515600" y="3745421"/>
            <a:ext cx="11483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형상관리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556892" y="6736271"/>
            <a:ext cx="2243708" cy="10245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-Spring Framework</a:t>
            </a:r>
            <a:b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</a:b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(4.2.4-Release)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-MyBatis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(3.3.1)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181600" y="7012496"/>
            <a:ext cx="1853183" cy="3863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-MySQL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(8.0.21)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7467600" y="6438900"/>
            <a:ext cx="2590800" cy="14478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-AWS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(RDS, EC2, Opensearch)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-Apache Tomcat</a:t>
            </a:r>
            <a:r>
              <a:rPr lang="en-US" altLang="ko-KR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8.5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591800" y="7069646"/>
            <a:ext cx="967357" cy="3863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-GitHub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420600" y="6896100"/>
            <a:ext cx="2324100" cy="9525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-Python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(3.8.8)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-ElasticSearch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(6.5.1)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-Kibana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(6.5.1)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5468600" y="3771900"/>
            <a:ext cx="2374900" cy="4191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개발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툴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및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웹서버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5316200" y="6248400"/>
            <a:ext cx="2743200" cy="22479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-Eclipse 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(STS3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3.9.13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-Spyder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4.2.5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-VS Code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-MySQL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Workbench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8.0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2420600" y="3754946"/>
            <a:ext cx="2081783" cy="4244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데이터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수집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/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분석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</p:spTree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-38100"/>
            <a:ext cx="18288000" cy="3378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62560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4199" y="1143000"/>
            <a:ext cx="7188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4.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워크플로우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pic>
        <p:nvPicPr>
          <p:cNvPr id="7" name="그림 6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1" y="3314700"/>
            <a:ext cx="18288000" cy="6934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8" y="3945446"/>
            <a:ext cx="17282160" cy="396049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PM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Manager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전체 프로젝트 관리 및 일정 조율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주요 의사결정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PA (Project Assistant):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기술적 리더십 제공, 아키텍처 설계, 코드 품질 관리, 기술적 문제 및 일정상 문제 	해결 지원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71374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45407825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960495"/>
            <a:ext cx="17282160" cy="576072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이윤형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이주연</a:t>
            </a:r>
            <a:r>
              <a:rPr lang="en-US" altLang="ko-KR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백찬혁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화면 기획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설계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화면 정의서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- UI/UX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설계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프로토 타입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HTML, CSS, JAVASCRIPT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사용하여 화면 구현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1976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FRONTEND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465249757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8" y="3960495"/>
            <a:ext cx="17282160" cy="4474654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김은규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백엔드 개발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 SPRING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FRAMEWORK 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기반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API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시스템 연동</a:t>
            </a:r>
            <a:r>
              <a:rPr lang="en-US" altLang="ko-KR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구축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프로젝트 전반적으로 필요한 시스템 연동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구축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개선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1976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BACKEND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30472701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638</ep:Words>
  <ep:PresentationFormat>On-screen Show (4:3)</ep:PresentationFormat>
  <ep:Paragraphs>125</ep:Paragraphs>
  <ep:Slides>32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ep:HeadingPairs>
  <ep:TitlesOfParts>
    <vt:vector size="33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2006-08-16T00:00:00.000</dcterms:created>
  <cp:lastModifiedBy>ledle</cp:lastModifiedBy>
  <dcterms:modified xsi:type="dcterms:W3CDTF">2024-09-06T01:36:38.471</dcterms:modified>
  <cp:revision>88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